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ne Wilkinson" initials="SW" lastIdx="1" clrIdx="0">
    <p:extLst>
      <p:ext uri="{19B8F6BF-5375-455C-9EA6-DF929625EA0E}">
        <p15:presenceInfo xmlns:p15="http://schemas.microsoft.com/office/powerpoint/2012/main" userId="S::shane.wilkinson@sydney.edu.au::34cfc865-7702-4d1b-8310-2d6650087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p:scale>
          <a:sx n="100" d="100"/>
          <a:sy n="100" d="100"/>
        </p:scale>
        <p:origin x="3168" y="14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6-29T22:17:43.291" idx="1">
    <p:pos x="2393" y="105"/>
    <p:text>Titles can be direct, serious and to the point or you can have a bit of fun with them.  This is the first impression you will give the reader.  Do you want to draw them in with an astonishing scientific statement (that is the ensuing work) or entertain them with witty "click bait".  Be careful not to go too far off topic with a witty title or you may send off the wrong impression and a reader won't take your research seriously.</p:text>
    <p:extLst>
      <p:ext uri="{C676402C-5697-4E1C-873F-D02D1690AC5C}">
        <p15:threadingInfo xmlns:p15="http://schemas.microsoft.com/office/powerpoint/2012/main" timeZoneBias="-6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56D26C-8345-4868-9BA1-185BD58C0DB4}" type="datetimeFigureOut">
              <a:rPr lang="en-AU" smtClean="0"/>
              <a:t>9/9/20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525706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56D26C-8345-4868-9BA1-185BD58C0DB4}" type="datetimeFigureOut">
              <a:rPr lang="en-AU" smtClean="0"/>
              <a:t>9/9/20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261479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56D26C-8345-4868-9BA1-185BD58C0DB4}" type="datetimeFigureOut">
              <a:rPr lang="en-AU" smtClean="0"/>
              <a:t>9/9/20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1247770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56D26C-8345-4868-9BA1-185BD58C0DB4}" type="datetimeFigureOut">
              <a:rPr lang="en-AU" smtClean="0"/>
              <a:t>9/9/20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704385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56D26C-8345-4868-9BA1-185BD58C0DB4}" type="datetimeFigureOut">
              <a:rPr lang="en-AU" smtClean="0"/>
              <a:t>9/9/20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769626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56D26C-8345-4868-9BA1-185BD58C0DB4}" type="datetimeFigureOut">
              <a:rPr lang="en-AU" smtClean="0"/>
              <a:t>9/9/20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1534952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56D26C-8345-4868-9BA1-185BD58C0DB4}" type="datetimeFigureOut">
              <a:rPr lang="en-AU" smtClean="0"/>
              <a:t>9/9/20</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2222128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56D26C-8345-4868-9BA1-185BD58C0DB4}" type="datetimeFigureOut">
              <a:rPr lang="en-AU" smtClean="0"/>
              <a:t>9/9/20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984777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56D26C-8345-4868-9BA1-185BD58C0DB4}" type="datetimeFigureOut">
              <a:rPr lang="en-AU" smtClean="0"/>
              <a:t>9/9/20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2672568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956D26C-8345-4868-9BA1-185BD58C0DB4}" type="datetimeFigureOut">
              <a:rPr lang="en-AU" smtClean="0"/>
              <a:t>9/9/20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1834096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956D26C-8345-4868-9BA1-185BD58C0DB4}" type="datetimeFigureOut">
              <a:rPr lang="en-AU" smtClean="0"/>
              <a:t>9/9/20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6726CFC-AF62-456E-B9BB-A7289DA7C2C8}" type="slidenum">
              <a:rPr lang="en-AU" smtClean="0"/>
              <a:t>‹#›</a:t>
            </a:fld>
            <a:endParaRPr lang="en-AU"/>
          </a:p>
        </p:txBody>
      </p:sp>
    </p:spTree>
    <p:extLst>
      <p:ext uri="{BB962C8B-B14F-4D97-AF65-F5344CB8AC3E}">
        <p14:creationId xmlns:p14="http://schemas.microsoft.com/office/powerpoint/2010/main" val="532760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956D26C-8345-4868-9BA1-185BD58C0DB4}" type="datetimeFigureOut">
              <a:rPr lang="en-AU" smtClean="0"/>
              <a:t>9/9/20</a:t>
            </a:fld>
            <a:endParaRPr lang="en-AU"/>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6726CFC-AF62-456E-B9BB-A7289DA7C2C8}" type="slidenum">
              <a:rPr lang="en-AU" smtClean="0"/>
              <a:t>‹#›</a:t>
            </a:fld>
            <a:endParaRPr lang="en-AU"/>
          </a:p>
        </p:txBody>
      </p:sp>
    </p:spTree>
    <p:extLst>
      <p:ext uri="{BB962C8B-B14F-4D97-AF65-F5344CB8AC3E}">
        <p14:creationId xmlns:p14="http://schemas.microsoft.com/office/powerpoint/2010/main" val="12121835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790" y="128790"/>
            <a:ext cx="6600420" cy="1354217"/>
          </a:xfrm>
          <a:prstGeom prst="rect">
            <a:avLst/>
          </a:prstGeom>
          <a:noFill/>
          <a:ln>
            <a:solidFill>
              <a:schemeClr val="tx1"/>
            </a:solidFill>
          </a:ln>
        </p:spPr>
        <p:txBody>
          <a:bodyPr wrap="square" rtlCol="0">
            <a:spAutoFit/>
          </a:bodyPr>
          <a:lstStyle/>
          <a:p>
            <a:pPr algn="ctr"/>
            <a:r>
              <a:rPr lang="en-AU" sz="2500" dirty="0">
                <a:latin typeface="Arial" panose="020B0604020202020204" pitchFamily="34" charset="0"/>
                <a:cs typeface="Arial" panose="020B0604020202020204" pitchFamily="34" charset="0"/>
              </a:rPr>
              <a:t>Title</a:t>
            </a:r>
            <a:br>
              <a:rPr lang="en-AU" sz="2500" dirty="0">
                <a:latin typeface="Arial" panose="020B0604020202020204" pitchFamily="34" charset="0"/>
                <a:cs typeface="Arial" panose="020B0604020202020204" pitchFamily="34" charset="0"/>
              </a:rPr>
            </a:br>
            <a:r>
              <a:rPr lang="en-AU" sz="2500" dirty="0">
                <a:latin typeface="Arial" panose="020B0604020202020204" pitchFamily="34" charset="0"/>
                <a:cs typeface="Arial" panose="020B0604020202020204" pitchFamily="34" charset="0"/>
              </a:rPr>
              <a:t>(no more than 2 lines)</a:t>
            </a:r>
          </a:p>
          <a:p>
            <a:pPr algn="ctr"/>
            <a:r>
              <a:rPr lang="en-AU" dirty="0">
                <a:latin typeface="Arial" panose="020B0604020202020204" pitchFamily="34" charset="0"/>
                <a:cs typeface="Arial" panose="020B0604020202020204" pitchFamily="34" charset="0"/>
              </a:rPr>
              <a:t>Authors (i.e. your SIDs only, no names)</a:t>
            </a:r>
          </a:p>
          <a:p>
            <a:pPr algn="ctr"/>
            <a:r>
              <a:rPr lang="en-AU" sz="1400" dirty="0">
                <a:latin typeface="Arial" panose="020B0604020202020204" pitchFamily="34" charset="0"/>
                <a:cs typeface="Arial" panose="020B0604020202020204" pitchFamily="34" charset="0"/>
              </a:rPr>
              <a:t>Affiliation (i.e. your University)</a:t>
            </a:r>
          </a:p>
        </p:txBody>
      </p:sp>
      <p:sp>
        <p:nvSpPr>
          <p:cNvPr id="5" name="TextBox 4"/>
          <p:cNvSpPr txBox="1"/>
          <p:nvPr/>
        </p:nvSpPr>
        <p:spPr>
          <a:xfrm>
            <a:off x="128791" y="3635678"/>
            <a:ext cx="6600418" cy="2154436"/>
          </a:xfrm>
          <a:prstGeom prst="rect">
            <a:avLst/>
          </a:prstGeom>
          <a:noFill/>
          <a:ln>
            <a:solidFill>
              <a:schemeClr val="tx1"/>
            </a:solidFill>
          </a:ln>
        </p:spPr>
        <p:txBody>
          <a:bodyPr wrap="square" rtlCol="0">
            <a:spAutoFit/>
          </a:bodyPr>
          <a:lstStyle/>
          <a:p>
            <a:pPr algn="ctr"/>
            <a:r>
              <a:rPr lang="en-AU" sz="1400" b="1" dirty="0">
                <a:latin typeface="Arial" panose="020B0604020202020204" pitchFamily="34" charset="0"/>
                <a:cs typeface="Arial" panose="020B0604020202020204" pitchFamily="34" charset="0"/>
              </a:rPr>
              <a:t>Results</a:t>
            </a:r>
          </a:p>
          <a:p>
            <a:r>
              <a:rPr lang="en-AU" sz="1200" dirty="0">
                <a:latin typeface="Arial" panose="020B0604020202020204" pitchFamily="34" charset="0"/>
                <a:cs typeface="Arial" panose="020B0604020202020204" pitchFamily="34" charset="0"/>
              </a:rPr>
              <a:t>In this results section, it should be purely factual.  Present your experiment data and how it was obtained.  Do not make statements regarding trends or your conclusions – this is for the discussion section,  You should include:</a:t>
            </a:r>
          </a:p>
          <a:p>
            <a:pPr marL="171450" indent="-171450">
              <a:buFont typeface="Arial" panose="020B0604020202020204" pitchFamily="34" charset="0"/>
              <a:buChar char="•"/>
            </a:pPr>
            <a:r>
              <a:rPr lang="en-AU" sz="1200" dirty="0">
                <a:latin typeface="Arial" panose="020B0604020202020204" pitchFamily="34" charset="0"/>
                <a:cs typeface="Arial" panose="020B0604020202020204" pitchFamily="34" charset="0"/>
              </a:rPr>
              <a:t>Graph of conductivity vs. concentration with lines of best fit - be sure to label your axes and graph(s)</a:t>
            </a:r>
          </a:p>
          <a:p>
            <a:pPr marL="171450" indent="-171450">
              <a:buFont typeface="Arial" panose="020B0604020202020204" pitchFamily="34" charset="0"/>
              <a:buChar char="•"/>
            </a:pPr>
            <a:r>
              <a:rPr lang="en-AU" sz="1200" dirty="0">
                <a:latin typeface="Arial" panose="020B0604020202020204" pitchFamily="34" charset="0"/>
                <a:cs typeface="Arial" panose="020B0604020202020204" pitchFamily="34" charset="0"/>
              </a:rPr>
              <a:t>Calculation of </a:t>
            </a:r>
            <a:r>
              <a:rPr lang="el-GR" sz="1200" dirty="0">
                <a:latin typeface="Arial" panose="020B0604020202020204" pitchFamily="34" charset="0"/>
                <a:cs typeface="Arial" panose="020B0604020202020204" pitchFamily="34" charset="0"/>
              </a:rPr>
              <a:t>Δ</a:t>
            </a:r>
            <a:r>
              <a:rPr lang="en-AU" sz="1200" dirty="0" err="1">
                <a:latin typeface="Arial" panose="020B0604020202020204" pitchFamily="34" charset="0"/>
                <a:cs typeface="Arial" panose="020B0604020202020204" pitchFamily="34" charset="0"/>
              </a:rPr>
              <a:t>G°mic</a:t>
            </a:r>
            <a:r>
              <a:rPr lang="en-AU" sz="1200" dirty="0">
                <a:latin typeface="Arial" panose="020B0604020202020204" pitchFamily="34" charset="0"/>
                <a:cs typeface="Arial" panose="020B0604020202020204" pitchFamily="34" charset="0"/>
              </a:rPr>
              <a:t> (with errors) from CMC and Q/N for your surfactant.</a:t>
            </a:r>
          </a:p>
          <a:p>
            <a:pPr marL="171450" indent="-171450">
              <a:buFont typeface="Arial" panose="020B0604020202020204" pitchFamily="34" charset="0"/>
              <a:buChar char="•"/>
            </a:pPr>
            <a:r>
              <a:rPr lang="en-AU" sz="1200" dirty="0">
                <a:latin typeface="Arial" panose="020B0604020202020204" pitchFamily="34" charset="0"/>
                <a:cs typeface="Arial" panose="020B0604020202020204" pitchFamily="34" charset="0"/>
              </a:rPr>
              <a:t>A table comparing your CMC, Q/N and </a:t>
            </a:r>
            <a:r>
              <a:rPr lang="el-GR" sz="1200" dirty="0">
                <a:latin typeface="Arial" panose="020B0604020202020204" pitchFamily="34" charset="0"/>
                <a:cs typeface="Arial" panose="020B0604020202020204" pitchFamily="34" charset="0"/>
              </a:rPr>
              <a:t>Δ</a:t>
            </a:r>
            <a:r>
              <a:rPr lang="en-AU" sz="1200" dirty="0" err="1">
                <a:latin typeface="Arial" panose="020B0604020202020204" pitchFamily="34" charset="0"/>
                <a:cs typeface="Arial" panose="020B0604020202020204" pitchFamily="34" charset="0"/>
              </a:rPr>
              <a:t>G°</a:t>
            </a:r>
            <a:r>
              <a:rPr lang="en-AU" sz="1200" baseline="-25000" dirty="0" err="1">
                <a:latin typeface="Arial" panose="020B0604020202020204" pitchFamily="34" charset="0"/>
                <a:cs typeface="Arial" panose="020B0604020202020204" pitchFamily="34" charset="0"/>
              </a:rPr>
              <a:t>mic</a:t>
            </a:r>
            <a:r>
              <a:rPr lang="en-AU" sz="1200" dirty="0">
                <a:latin typeface="Arial" panose="020B0604020202020204" pitchFamily="34" charset="0"/>
                <a:cs typeface="Arial" panose="020B0604020202020204" pitchFamily="34" charset="0"/>
              </a:rPr>
              <a:t> (with errors) results with those collected by others in your group for various surfactants</a:t>
            </a:r>
          </a:p>
          <a:p>
            <a:pPr marL="171450" indent="-171450">
              <a:buFont typeface="Arial" panose="020B0604020202020204" pitchFamily="34" charset="0"/>
              <a:buChar char="•"/>
            </a:pPr>
            <a:endParaRPr lang="en-AU"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AU" sz="1200" dirty="0">
              <a:latin typeface="Arial" panose="020B0604020202020204" pitchFamily="34" charset="0"/>
              <a:cs typeface="Arial" panose="020B0604020202020204" pitchFamily="34" charset="0"/>
            </a:endParaRPr>
          </a:p>
        </p:txBody>
      </p:sp>
      <p:sp>
        <p:nvSpPr>
          <p:cNvPr id="7" name="TextBox 6"/>
          <p:cNvSpPr txBox="1"/>
          <p:nvPr/>
        </p:nvSpPr>
        <p:spPr>
          <a:xfrm>
            <a:off x="128791" y="3070103"/>
            <a:ext cx="6600419" cy="492443"/>
          </a:xfrm>
          <a:prstGeom prst="rect">
            <a:avLst/>
          </a:prstGeom>
          <a:noFill/>
          <a:ln>
            <a:solidFill>
              <a:schemeClr val="tx1"/>
            </a:solidFill>
          </a:ln>
        </p:spPr>
        <p:txBody>
          <a:bodyPr wrap="square" rtlCol="0">
            <a:spAutoFit/>
          </a:bodyPr>
          <a:lstStyle/>
          <a:p>
            <a:pPr algn="ctr"/>
            <a:r>
              <a:rPr lang="en-AU" sz="1400" b="1" dirty="0">
                <a:latin typeface="Arial" panose="020B0604020202020204" pitchFamily="34" charset="0"/>
                <a:cs typeface="Arial" panose="020B0604020202020204" pitchFamily="34" charset="0"/>
              </a:rPr>
              <a:t>Aims</a:t>
            </a:r>
          </a:p>
          <a:p>
            <a:r>
              <a:rPr lang="en-AU" sz="1200" dirty="0">
                <a:latin typeface="Arial" panose="020B0604020202020204" pitchFamily="34" charset="0"/>
                <a:cs typeface="Arial" panose="020B0604020202020204" pitchFamily="34" charset="0"/>
              </a:rPr>
              <a:t>Describe the general / specific aims of this experiment. You may choose to use bullet points.</a:t>
            </a:r>
          </a:p>
        </p:txBody>
      </p:sp>
      <p:sp>
        <p:nvSpPr>
          <p:cNvPr id="8" name="TextBox 7"/>
          <p:cNvSpPr txBox="1"/>
          <p:nvPr/>
        </p:nvSpPr>
        <p:spPr>
          <a:xfrm>
            <a:off x="128792" y="5862084"/>
            <a:ext cx="6600417" cy="1908215"/>
          </a:xfrm>
          <a:prstGeom prst="rect">
            <a:avLst/>
          </a:prstGeom>
          <a:noFill/>
          <a:ln>
            <a:solidFill>
              <a:schemeClr val="tx1"/>
            </a:solidFill>
          </a:ln>
        </p:spPr>
        <p:txBody>
          <a:bodyPr wrap="square" rtlCol="0">
            <a:spAutoFit/>
          </a:bodyPr>
          <a:lstStyle/>
          <a:p>
            <a:pPr algn="ctr"/>
            <a:r>
              <a:rPr lang="en-AU" sz="1400" b="1" dirty="0">
                <a:latin typeface="Arial" panose="020B0604020202020204" pitchFamily="34" charset="0"/>
                <a:cs typeface="Arial" panose="020B0604020202020204" pitchFamily="34" charset="0"/>
              </a:rPr>
              <a:t>Discussion</a:t>
            </a:r>
          </a:p>
          <a:p>
            <a:r>
              <a:rPr lang="en-AU" sz="1200" dirty="0">
                <a:latin typeface="Arial" panose="020B0604020202020204" pitchFamily="34" charset="0"/>
                <a:cs typeface="Arial" panose="020B0604020202020204" pitchFamily="34" charset="0"/>
              </a:rPr>
              <a:t>In the discussion session, you will answer the discussion prompts and explain your findings:</a:t>
            </a:r>
          </a:p>
          <a:p>
            <a:pPr marL="171450" indent="-171450">
              <a:buFont typeface="Arial" panose="020B0604020202020204" pitchFamily="34" charset="0"/>
              <a:buChar char="•"/>
            </a:pPr>
            <a:r>
              <a:rPr lang="en-AU" sz="1200" dirty="0">
                <a:latin typeface="Arial" panose="020B0604020202020204" pitchFamily="34" charset="0"/>
                <a:cs typeface="Arial" panose="020B0604020202020204" pitchFamily="34" charset="0"/>
              </a:rPr>
              <a:t>How does the experimental CMC compare with a value from the scientific literature?</a:t>
            </a:r>
          </a:p>
          <a:p>
            <a:pPr marL="171450" indent="-171450">
              <a:buFont typeface="Arial" panose="020B0604020202020204" pitchFamily="34" charset="0"/>
              <a:buChar char="•"/>
            </a:pPr>
            <a:r>
              <a:rPr lang="en-AU" sz="1200" dirty="0">
                <a:latin typeface="Arial" panose="020B0604020202020204" pitchFamily="34" charset="0"/>
                <a:cs typeface="Arial" panose="020B0604020202020204" pitchFamily="34" charset="0"/>
              </a:rPr>
              <a:t>When changing the chain length and counterion of a surfactant, how does the CMC, Q/N and </a:t>
            </a:r>
            <a:r>
              <a:rPr lang="el-GR" sz="1200" dirty="0">
                <a:latin typeface="Arial" panose="020B0604020202020204" pitchFamily="34" charset="0"/>
                <a:cs typeface="Arial" panose="020B0604020202020204" pitchFamily="34" charset="0"/>
              </a:rPr>
              <a:t>Δ</a:t>
            </a:r>
            <a:r>
              <a:rPr lang="en-AU" sz="1200" dirty="0" err="1">
                <a:latin typeface="Arial" panose="020B0604020202020204" pitchFamily="34" charset="0"/>
                <a:cs typeface="Arial" panose="020B0604020202020204" pitchFamily="34" charset="0"/>
              </a:rPr>
              <a:t>G°</a:t>
            </a:r>
            <a:r>
              <a:rPr lang="en-AU" sz="1200" baseline="-25000" dirty="0" err="1">
                <a:latin typeface="Arial" panose="020B0604020202020204" pitchFamily="34" charset="0"/>
                <a:cs typeface="Arial" panose="020B0604020202020204" pitchFamily="34" charset="0"/>
              </a:rPr>
              <a:t>mic</a:t>
            </a:r>
            <a:r>
              <a:rPr lang="en-AU" sz="1200" baseline="-25000" dirty="0">
                <a:latin typeface="Arial" panose="020B0604020202020204" pitchFamily="34" charset="0"/>
                <a:cs typeface="Arial" panose="020B0604020202020204" pitchFamily="34" charset="0"/>
              </a:rPr>
              <a:t> </a:t>
            </a:r>
            <a:r>
              <a:rPr lang="en-AU" sz="1200" dirty="0">
                <a:latin typeface="Arial" panose="020B0604020202020204" pitchFamily="34" charset="0"/>
                <a:cs typeface="Arial" panose="020B0604020202020204" pitchFamily="34" charset="0"/>
              </a:rPr>
              <a:t>change?</a:t>
            </a:r>
          </a:p>
          <a:p>
            <a:endParaRPr lang="en-AU" sz="1400" dirty="0">
              <a:latin typeface="Arial" panose="020B0604020202020204" pitchFamily="34" charset="0"/>
              <a:cs typeface="Arial" panose="020B0604020202020204" pitchFamily="34" charset="0"/>
            </a:endParaRPr>
          </a:p>
          <a:p>
            <a:endParaRPr lang="en-AU" sz="1400" dirty="0">
              <a:latin typeface="Arial" panose="020B0604020202020204" pitchFamily="34" charset="0"/>
              <a:cs typeface="Arial" panose="020B0604020202020204" pitchFamily="34" charset="0"/>
            </a:endParaRPr>
          </a:p>
          <a:p>
            <a:endParaRPr lang="en-AU" sz="1400" dirty="0">
              <a:latin typeface="Arial" panose="020B0604020202020204" pitchFamily="34" charset="0"/>
              <a:cs typeface="Arial" panose="020B0604020202020204" pitchFamily="34" charset="0"/>
            </a:endParaRPr>
          </a:p>
          <a:p>
            <a:endParaRPr lang="en-AU" sz="1400" dirty="0">
              <a:latin typeface="Arial" panose="020B0604020202020204" pitchFamily="34" charset="0"/>
              <a:cs typeface="Arial" panose="020B0604020202020204" pitchFamily="34" charset="0"/>
            </a:endParaRPr>
          </a:p>
        </p:txBody>
      </p:sp>
      <p:sp>
        <p:nvSpPr>
          <p:cNvPr id="9" name="TextBox 8"/>
          <p:cNvSpPr txBox="1"/>
          <p:nvPr/>
        </p:nvSpPr>
        <p:spPr>
          <a:xfrm>
            <a:off x="128791" y="8149006"/>
            <a:ext cx="3204000" cy="1600438"/>
          </a:xfrm>
          <a:prstGeom prst="rect">
            <a:avLst/>
          </a:prstGeom>
          <a:noFill/>
          <a:ln>
            <a:solidFill>
              <a:schemeClr val="tx1"/>
            </a:solidFill>
          </a:ln>
        </p:spPr>
        <p:txBody>
          <a:bodyPr wrap="square" rtlCol="0">
            <a:spAutoFit/>
          </a:bodyPr>
          <a:lstStyle/>
          <a:p>
            <a:pPr algn="ctr"/>
            <a:r>
              <a:rPr lang="en-AU" sz="1400" b="1" dirty="0">
                <a:latin typeface="Arial" panose="020B0604020202020204" pitchFamily="34" charset="0"/>
                <a:cs typeface="Arial" panose="020B0604020202020204" pitchFamily="34" charset="0"/>
              </a:rPr>
              <a:t>Conclusions and Outlook</a:t>
            </a:r>
          </a:p>
          <a:p>
            <a:pPr marL="171450" indent="-171450">
              <a:buFont typeface="Arial" panose="020B0604020202020204" pitchFamily="34" charset="0"/>
              <a:buChar char="•"/>
            </a:pPr>
            <a:r>
              <a:rPr lang="en-AU" sz="1200" dirty="0">
                <a:latin typeface="Arial" panose="020B0604020202020204" pitchFamily="34" charset="0"/>
                <a:cs typeface="Arial" panose="020B0604020202020204" pitchFamily="34" charset="0"/>
              </a:rPr>
              <a:t>Use bullet points (optional)</a:t>
            </a:r>
          </a:p>
          <a:p>
            <a:pPr marL="171450" indent="-171450">
              <a:buFont typeface="Arial" panose="020B0604020202020204" pitchFamily="34" charset="0"/>
              <a:buChar char="•"/>
            </a:pPr>
            <a:r>
              <a:rPr lang="en-AU" sz="1200" dirty="0">
                <a:latin typeface="Arial" panose="020B0604020202020204" pitchFamily="34" charset="0"/>
                <a:cs typeface="Arial" panose="020B0604020202020204" pitchFamily="34" charset="0"/>
              </a:rPr>
              <a:t>Include at least two points summarising the results of the experiment and at least one point of further work / future directions – recommendations.</a:t>
            </a:r>
          </a:p>
          <a:p>
            <a:pPr marL="171450" indent="-171450">
              <a:buFont typeface="Arial" panose="020B0604020202020204" pitchFamily="34" charset="0"/>
              <a:buChar char="•"/>
            </a:pPr>
            <a:r>
              <a:rPr lang="en-AU" sz="1200" dirty="0">
                <a:latin typeface="Arial" panose="020B0604020202020204" pitchFamily="34" charset="0"/>
                <a:cs typeface="Arial" panose="020B0604020202020204" pitchFamily="34" charset="0"/>
              </a:rPr>
              <a:t>You should ultimately respond to the aims you proposed in this study.</a:t>
            </a:r>
          </a:p>
        </p:txBody>
      </p:sp>
      <p:sp>
        <p:nvSpPr>
          <p:cNvPr id="10" name="TextBox 9"/>
          <p:cNvSpPr txBox="1"/>
          <p:nvPr/>
        </p:nvSpPr>
        <p:spPr>
          <a:xfrm>
            <a:off x="3525207" y="8149006"/>
            <a:ext cx="3204000" cy="1620000"/>
          </a:xfrm>
          <a:prstGeom prst="rect">
            <a:avLst/>
          </a:prstGeom>
          <a:noFill/>
          <a:ln>
            <a:solidFill>
              <a:schemeClr val="tx1"/>
            </a:solidFill>
          </a:ln>
        </p:spPr>
        <p:txBody>
          <a:bodyPr wrap="square" rtlCol="0">
            <a:spAutoFit/>
          </a:bodyPr>
          <a:lstStyle/>
          <a:p>
            <a:pPr algn="ctr"/>
            <a:r>
              <a:rPr lang="en-AU" sz="1400" b="1" dirty="0">
                <a:latin typeface="Arial" panose="020B0604020202020204" pitchFamily="34" charset="0"/>
                <a:cs typeface="Arial" panose="020B0604020202020204" pitchFamily="34" charset="0"/>
              </a:rPr>
              <a:t>References</a:t>
            </a:r>
          </a:p>
          <a:p>
            <a:r>
              <a:rPr lang="en-AU" sz="1000" dirty="0">
                <a:latin typeface="Arial" panose="020B0604020202020204" pitchFamily="34" charset="0"/>
                <a:cs typeface="Arial" panose="020B0604020202020204" pitchFamily="34" charset="0"/>
              </a:rPr>
              <a:t>At least 3 scientific references.</a:t>
            </a:r>
          </a:p>
          <a:p>
            <a:r>
              <a:rPr lang="en-AU" sz="1000" dirty="0">
                <a:latin typeface="Arial" panose="020B0604020202020204" pitchFamily="34" charset="0"/>
                <a:cs typeface="Arial" panose="020B0604020202020204" pitchFamily="34" charset="0"/>
              </a:rPr>
              <a:t>Wikipedia and the lab manual are not appropriate references</a:t>
            </a:r>
          </a:p>
          <a:p>
            <a:endParaRPr lang="en-AU" sz="1400" dirty="0">
              <a:latin typeface="Arial" panose="020B0604020202020204" pitchFamily="34" charset="0"/>
              <a:cs typeface="Arial" panose="020B0604020202020204" pitchFamily="34" charset="0"/>
            </a:endParaRPr>
          </a:p>
          <a:p>
            <a:endParaRPr lang="en-AU" sz="1400" dirty="0">
              <a:latin typeface="Arial" panose="020B0604020202020204" pitchFamily="34" charset="0"/>
              <a:cs typeface="Arial" panose="020B0604020202020204" pitchFamily="34" charset="0"/>
            </a:endParaRPr>
          </a:p>
          <a:p>
            <a:endParaRPr lang="en-AU" sz="1400" dirty="0">
              <a:latin typeface="Arial" panose="020B0604020202020204" pitchFamily="34" charset="0"/>
              <a:cs typeface="Arial" panose="020B0604020202020204" pitchFamily="34" charset="0"/>
            </a:endParaRPr>
          </a:p>
          <a:p>
            <a:endParaRPr lang="en-AU" sz="14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24277C33-6259-4CEB-BC66-358D007C6206}"/>
              </a:ext>
            </a:extLst>
          </p:cNvPr>
          <p:cNvSpPr txBox="1"/>
          <p:nvPr/>
        </p:nvSpPr>
        <p:spPr>
          <a:xfrm>
            <a:off x="128790" y="1556971"/>
            <a:ext cx="6600419" cy="1415772"/>
          </a:xfrm>
          <a:prstGeom prst="rect">
            <a:avLst/>
          </a:prstGeom>
          <a:noFill/>
          <a:ln>
            <a:solidFill>
              <a:schemeClr val="tx1"/>
            </a:solidFill>
          </a:ln>
        </p:spPr>
        <p:txBody>
          <a:bodyPr wrap="square" rtlCol="0">
            <a:spAutoFit/>
          </a:bodyPr>
          <a:lstStyle/>
          <a:p>
            <a:pPr algn="ctr"/>
            <a:r>
              <a:rPr lang="en-AU" sz="1400" b="1" dirty="0">
                <a:latin typeface="Arial" panose="020B0604020202020204" pitchFamily="34" charset="0"/>
                <a:cs typeface="Arial" panose="020B0604020202020204" pitchFamily="34" charset="0"/>
              </a:rPr>
              <a:t>Background</a:t>
            </a:r>
          </a:p>
          <a:p>
            <a:pPr algn="just"/>
            <a:r>
              <a:rPr lang="en-AU" sz="1200" dirty="0">
                <a:latin typeface="Arial" panose="020B0604020202020204" pitchFamily="34" charset="0"/>
                <a:cs typeface="Arial" panose="020B0604020202020204" pitchFamily="34" charset="0"/>
              </a:rPr>
              <a:t>A brief background (introduction) of this experiment, explaining why this analysis is important. This section should include at least 2-3 references (the references are then listed at the bottom right). You may choose to use bullet points rather than a paragraph.</a:t>
            </a:r>
          </a:p>
          <a:p>
            <a:pPr algn="just"/>
            <a:endParaRPr lang="en-AU" sz="1200" dirty="0">
              <a:latin typeface="Arial" panose="020B0604020202020204" pitchFamily="34" charset="0"/>
              <a:cs typeface="Arial" panose="020B0604020202020204" pitchFamily="34" charset="0"/>
            </a:endParaRPr>
          </a:p>
          <a:p>
            <a:pPr algn="just"/>
            <a:endParaRPr lang="en-AU" sz="1200" dirty="0">
              <a:latin typeface="Arial" panose="020B0604020202020204" pitchFamily="34" charset="0"/>
              <a:cs typeface="Arial" panose="020B0604020202020204" pitchFamily="34" charset="0"/>
            </a:endParaRPr>
          </a:p>
          <a:p>
            <a:pPr algn="just"/>
            <a:endParaRPr lang="en-AU"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83390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3792</TotalTime>
  <Words>335</Words>
  <Application>Microsoft Macintosh PowerPoint</Application>
  <PresentationFormat>A4 Paper (210x297 mm)</PresentationFormat>
  <Paragraphs>28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CHEM2Lab poster template</dc:title>
  <dc:creator>"Markus Müllner"</dc:creator>
  <cp:lastModifiedBy>Reyne Pullen</cp:lastModifiedBy>
  <cp:revision>36</cp:revision>
  <dcterms:created xsi:type="dcterms:W3CDTF">2015-06-28T06:11:21Z</dcterms:created>
  <dcterms:modified xsi:type="dcterms:W3CDTF">2020-09-09T09:00:03Z</dcterms:modified>
</cp:coreProperties>
</file>